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CFCFC"/>
    <a:srgbClr val="969696"/>
    <a:srgbClr val="00BCF2"/>
    <a:srgbClr val="000000"/>
    <a:srgbClr val="404040"/>
    <a:srgbClr val="323232"/>
    <a:srgbClr val="1E1E1E"/>
    <a:srgbClr val="666666"/>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406" autoAdjust="0"/>
  </p:normalViewPr>
  <p:slideViewPr>
    <p:cSldViewPr>
      <p:cViewPr>
        <p:scale>
          <a:sx n="100" d="100"/>
          <a:sy n="100" d="100"/>
        </p:scale>
        <p:origin x="-618" y="72"/>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4/27/2015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4/27/2015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4/27/2015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Azure Media Player </a:t>
            </a:r>
            <a:r>
              <a:rPr lang="es-AR" dirty="0" err="1" smtClean="0"/>
              <a:t>site</a:t>
            </a:r>
            <a:r>
              <a:rPr lang="es-AR" dirty="0" smtClean="0"/>
              <a:t>: http://aka.ms/azuremediaplayer</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BC878A-D20F-4DFD-A109-4797E103AD91}" type="datetime1">
              <a:rPr lang="en-US" smtClean="0"/>
              <a:t>4/27/2015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478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BD2097-7595-4566-A80E-07EB028114C0}" type="datetime1">
              <a:rPr lang="en-US" smtClean="0"/>
              <a:t>4/27/2015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34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4/27/2015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4/27/2015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4/27/2015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4/27/2015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4/27/2015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4/27/2015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4/27/2015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hyperlink" Target="https://twitter.com/marianodvazquez" TargetMode="External"/><Relationship Id="rId7" Type="http://schemas.openxmlformats.org/officeDocument/2006/relationships/image" Target="../media/image6.png"/><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7.png"/><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7.png"/><Relationship Id="rId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74.xml"/><Relationship Id="rId5" Type="http://schemas.openxmlformats.org/officeDocument/2006/relationships/image" Target="../media/image68.emf"/><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6.PNG"/><Relationship Id="rId7" Type="http://schemas.openxmlformats.org/officeDocument/2006/relationships/image" Target="../media/image73.png"/><Relationship Id="rId2" Type="http://schemas.openxmlformats.org/officeDocument/2006/relationships/image" Target="../media/image69.emf"/><Relationship Id="rId1" Type="http://schemas.openxmlformats.org/officeDocument/2006/relationships/slideLayout" Target="../slideLayouts/slideLayout17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WMF"/><Relationship Id="rId9" Type="http://schemas.openxmlformats.org/officeDocument/2006/relationships/image" Target="../media/image68.emf"/></Relationships>
</file>

<file path=ppt/slides/_rels/slide1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7.png"/><Relationship Id="rId3" Type="http://schemas.openxmlformats.org/officeDocument/2006/relationships/image" Target="../media/image75.WMF"/><Relationship Id="rId7" Type="http://schemas.openxmlformats.org/officeDocument/2006/relationships/image" Target="../media/image68.emf"/><Relationship Id="rId12" Type="http://schemas.openxmlformats.org/officeDocument/2006/relationships/image" Target="../media/image76.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70.WMF"/><Relationship Id="rId11" Type="http://schemas.openxmlformats.org/officeDocument/2006/relationships/image" Target="../media/image74.png"/><Relationship Id="rId5" Type="http://schemas.openxmlformats.org/officeDocument/2006/relationships/image" Target="../media/image66.PNG"/><Relationship Id="rId10" Type="http://schemas.openxmlformats.org/officeDocument/2006/relationships/image" Target="../media/image73.png"/><Relationship Id="rId4" Type="http://schemas.openxmlformats.org/officeDocument/2006/relationships/image" Target="../media/image69.emf"/><Relationship Id="rId9" Type="http://schemas.openxmlformats.org/officeDocument/2006/relationships/image" Target="../media/image72.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6.PNG"/><Relationship Id="rId1" Type="http://schemas.openxmlformats.org/officeDocument/2006/relationships/slideLayout" Target="../slideLayouts/slideLayout173.xml"/><Relationship Id="rId6" Type="http://schemas.openxmlformats.org/officeDocument/2006/relationships/image" Target="../media/image81.WMF"/><Relationship Id="rId5" Type="http://schemas.openxmlformats.org/officeDocument/2006/relationships/image" Target="../media/image80.WMF"/><Relationship Id="rId4" Type="http://schemas.openxmlformats.org/officeDocument/2006/relationships/image" Target="../media/image7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86.jpeg"/><Relationship Id="rId2" Type="http://schemas.openxmlformats.org/officeDocument/2006/relationships/image" Target="../media/image82.png"/><Relationship Id="rId1" Type="http://schemas.openxmlformats.org/officeDocument/2006/relationships/slideLayout" Target="../slideLayouts/slideLayout258.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75.WMF"/><Relationship Id="rId4" Type="http://schemas.openxmlformats.org/officeDocument/2006/relationships/image" Target="../media/image72.png"/><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7.xml"/><Relationship Id="rId5" Type="http://schemas.openxmlformats.org/officeDocument/2006/relationships/image" Target="../media/image30.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8.png"/><Relationship Id="rId1" Type="http://schemas.openxmlformats.org/officeDocument/2006/relationships/slideLayout" Target="../slideLayouts/slideLayout258.xml"/><Relationship Id="rId4" Type="http://schemas.openxmlformats.org/officeDocument/2006/relationships/image" Target="../media/image75.WMF"/></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9.png"/><Relationship Id="rId1" Type="http://schemas.openxmlformats.org/officeDocument/2006/relationships/slideLayout" Target="../slideLayouts/slideLayout126.xml"/><Relationship Id="rId6" Type="http://schemas.openxmlformats.org/officeDocument/2006/relationships/image" Target="../media/image75.WMF"/><Relationship Id="rId5" Type="http://schemas.openxmlformats.org/officeDocument/2006/relationships/slide" Target="slide14.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6.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blog/2015/04/14/dynamic-manifests-and-rendered-sub-clips/" TargetMode="External"/><Relationship Id="rId2" Type="http://schemas.openxmlformats.org/officeDocument/2006/relationships/notesSlide" Target="../notesSlides/notesSlide9.xml"/><Relationship Id="rId1" Type="http://schemas.openxmlformats.org/officeDocument/2006/relationships/slideLayout" Target="../slideLayouts/slideLayout126.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27.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4.png"/><Relationship Id="rId12" Type="http://schemas.openxmlformats.org/officeDocument/2006/relationships/image" Target="../media/image37.png"/><Relationship Id="rId17" Type="http://schemas.openxmlformats.org/officeDocument/2006/relationships/image" Target="../media/image40.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3.png"/><Relationship Id="rId11" Type="http://schemas.microsoft.com/office/2007/relationships/hdphoto" Target="../media/hdphoto3.wdp"/><Relationship Id="rId5" Type="http://schemas.openxmlformats.org/officeDocument/2006/relationships/image" Target="../media/image32.png"/><Relationship Id="rId15" Type="http://schemas.openxmlformats.org/officeDocument/2006/relationships/image" Target="../media/image39.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35.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4.png"/><Relationship Id="rId3" Type="http://schemas.openxmlformats.org/officeDocument/2006/relationships/image" Target="../media/image41.png"/><Relationship Id="rId21" Type="http://schemas.openxmlformats.org/officeDocument/2006/relationships/image" Target="../media/image56.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3.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4.png"/><Relationship Id="rId11" Type="http://schemas.openxmlformats.org/officeDocument/2006/relationships/image" Target="../media/image49.png"/><Relationship Id="rId24" Type="http://schemas.openxmlformats.org/officeDocument/2006/relationships/image" Target="../media/image59.png"/><Relationship Id="rId5" Type="http://schemas.openxmlformats.org/officeDocument/2006/relationships/image" Target="../media/image43.png"/><Relationship Id="rId15" Type="http://schemas.openxmlformats.org/officeDocument/2006/relationships/image" Target="../media/image38.png"/><Relationship Id="rId23" Type="http://schemas.openxmlformats.org/officeDocument/2006/relationships/image" Target="../media/image58.png"/><Relationship Id="rId10" Type="http://schemas.openxmlformats.org/officeDocument/2006/relationships/image" Target="../media/image48.png"/><Relationship Id="rId19" Type="http://schemas.openxmlformats.org/officeDocument/2006/relationships/image" Target="../media/image55.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pic>
        <p:nvPicPr>
          <p:cNvPr id="9" name="Picture 308" descr="Quick Star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9540875" y="9315"/>
            <a:ext cx="2895600" cy="906463"/>
            <a:chOff x="122237" y="6088062"/>
            <a:chExt cx="2895600" cy="906463"/>
          </a:xfrm>
        </p:grpSpPr>
        <p:sp>
          <p:nvSpPr>
            <p:cNvPr id="11" name="Rectangle 10"/>
            <p:cNvSpPr/>
            <p:nvPr/>
          </p:nvSpPr>
          <p:spPr bwMode="auto">
            <a:xfrm>
              <a:off x="122237" y="6088062"/>
              <a:ext cx="2895600" cy="9064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12" name="Picture 2" descr="microsoft-azure-logo"/>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múltiples </a:t>
            </a:r>
            <a:r>
              <a:rPr lang="es-AR" sz="2000" dirty="0" err="1"/>
              <a:t>origins</a:t>
            </a:r>
            <a:r>
              <a:rPr lang="es-AR" sz="2000" dirty="0"/>
              <a:t> con escalamiento 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HLS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a:solidFill>
                    <a:srgbClr val="C00000"/>
                  </a:solidFill>
                  <a:latin typeface="Calibri" panose="020F0502020204030204" pitchFamily="34" charset="0"/>
                </a:rPr>
                <a:t>P</a:t>
              </a:r>
              <a:r>
                <a:rPr lang="es-AR" sz="2000" dirty="0" err="1" smtClean="0">
                  <a:solidFill>
                    <a:srgbClr val="C00000"/>
                  </a:solidFill>
                  <a:latin typeface="Calibri" panose="020F0502020204030204" pitchFamily="34" charset="0"/>
                </a:rPr>
                <a:t>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pic>
        <p:nvPicPr>
          <p:cNvPr id="21" name="Picture 20"/>
          <p:cNvPicPr>
            <a:picLocks noChangeAspect="1"/>
          </p:cNvPicPr>
          <p:nvPr/>
        </p:nvPicPr>
        <p:blipFill>
          <a:blip r:embed="rId4"/>
          <a:stretch>
            <a:fillRect/>
          </a:stretch>
        </p:blipFill>
        <p:spPr>
          <a:xfrm>
            <a:off x="4710273" y="2780983"/>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313" y="2985109"/>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7800" y="2811462"/>
            <a:ext cx="891377" cy="1208745"/>
          </a:xfrm>
          <a:prstGeom prst="rect">
            <a:avLst/>
          </a:prstGeom>
        </p:spPr>
      </p:pic>
      <p:sp>
        <p:nvSpPr>
          <p:cNvPr id="24" name="TextBox 23"/>
          <p:cNvSpPr txBox="1"/>
          <p:nvPr/>
        </p:nvSpPr>
        <p:spPr>
          <a:xfrm>
            <a:off x="1620477" y="407950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830277" y="407950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841823" y="3044250"/>
            <a:ext cx="734790" cy="1054257"/>
          </a:xfrm>
          <a:prstGeom prst="rect">
            <a:avLst/>
          </a:prstGeom>
        </p:spPr>
      </p:pic>
      <p:sp>
        <p:nvSpPr>
          <p:cNvPr id="29" name="TextBox 28"/>
          <p:cNvSpPr txBox="1"/>
          <p:nvPr/>
        </p:nvSpPr>
        <p:spPr>
          <a:xfrm>
            <a:off x="6726481" y="2369952"/>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827" y="2591634"/>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400" y="3220236"/>
            <a:ext cx="629796" cy="629796"/>
          </a:xfrm>
          <a:prstGeom prst="rect">
            <a:avLst/>
          </a:prstGeom>
        </p:spPr>
      </p:pic>
      <p:sp>
        <p:nvSpPr>
          <p:cNvPr id="32" name="TextBox 31"/>
          <p:cNvSpPr txBox="1"/>
          <p:nvPr/>
        </p:nvSpPr>
        <p:spPr>
          <a:xfrm>
            <a:off x="8080618" y="2898493"/>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8013115" y="3428190"/>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682737" y="2354262"/>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125292" y="3175504"/>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700620" y="2713781"/>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104064" y="3470492"/>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700620" y="3453144"/>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478477" y="2660930"/>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88708" y="2970297"/>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5189" y="2388553"/>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61185" y="2723528"/>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1185" y="3260644"/>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57" y="3754856"/>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639734" y="3511259"/>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619597" y="3558972"/>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374" y="3890653"/>
            <a:ext cx="629796" cy="629796"/>
          </a:xfrm>
          <a:prstGeom prst="rect">
            <a:avLst/>
          </a:prstGeom>
        </p:spPr>
      </p:pic>
      <p:sp>
        <p:nvSpPr>
          <p:cNvPr id="60" name="TextBox 59"/>
          <p:cNvSpPr txBox="1"/>
          <p:nvPr/>
        </p:nvSpPr>
        <p:spPr>
          <a:xfrm>
            <a:off x="8080618" y="4134173"/>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639733" y="4264497"/>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97106" y="4261131"/>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369802" y="4522595"/>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69802" y="4108408"/>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31077" y="2278062"/>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par>
                                <p:cTn id="69" presetID="10"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nodeType="withEffect">
                                  <p:stCondLst>
                                    <p:cond delay="0"/>
                                  </p:stCondLst>
                                  <p:childTnLst>
                                    <p:set>
                                      <p:cBhvr>
                                        <p:cTn id="93" dur="1" fill="hold">
                                          <p:stCondLst>
                                            <p:cond delay="0"/>
                                          </p:stCondLst>
                                        </p:cTn>
                                        <p:tgtEl>
                                          <p:spTgt spid="8196"/>
                                        </p:tgtEl>
                                        <p:attrNameLst>
                                          <p:attrName>style.visibility</p:attrName>
                                        </p:attrNameLst>
                                      </p:cBhvr>
                                      <p:to>
                                        <p:strVal val="visible"/>
                                      </p:to>
                                    </p:set>
                                    <p:animEffect transition="in" filter="fade">
                                      <p:cBhvr>
                                        <p:cTn id="94" dur="500"/>
                                        <p:tgtEl>
                                          <p:spTgt spid="8196"/>
                                        </p:tgtEl>
                                      </p:cBhvr>
                                    </p:animEffect>
                                  </p:childTnLst>
                                </p:cTn>
                              </p:par>
                              <p:par>
                                <p:cTn id="95" presetID="10" presetClass="entr" presetSubtype="0" fill="hold" nodeType="withEffect">
                                  <p:stCondLst>
                                    <p:cond delay="0"/>
                                  </p:stCondLst>
                                  <p:childTnLst>
                                    <p:set>
                                      <p:cBhvr>
                                        <p:cTn id="96" dur="1" fill="hold">
                                          <p:stCondLst>
                                            <p:cond delay="0"/>
                                          </p:stCondLst>
                                        </p:cTn>
                                        <p:tgtEl>
                                          <p:spTgt spid="8194"/>
                                        </p:tgtEl>
                                        <p:attrNameLst>
                                          <p:attrName>style.visibility</p:attrName>
                                        </p:attrNameLst>
                                      </p:cBhvr>
                                      <p:to>
                                        <p:strVal val="visible"/>
                                      </p:to>
                                    </p:set>
                                    <p:animEffect transition="in" filter="fade">
                                      <p:cBhvr>
                                        <p:cTn id="97" dur="500"/>
                                        <p:tgtEl>
                                          <p:spTgt spid="819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par>
                                <p:cTn id="101" presetID="10"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4" grpId="0"/>
      <p:bldP spid="26" grpId="0"/>
      <p:bldP spid="29" grpId="0"/>
      <p:bldP spid="32" grpId="0"/>
      <p:bldP spid="33" grpId="0"/>
      <p:bldP spid="34" grpId="0" animBg="1"/>
      <p:bldP spid="35" grpId="0"/>
      <p:bldP spid="36" grpId="0"/>
      <p:bldP spid="60" grpId="0"/>
      <p:bldP spid="67"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277812"/>
            <a:ext cx="11907118" cy="2123658"/>
          </a:xfrm>
        </p:spPr>
        <p:txBody>
          <a:bodyPr/>
          <a:lstStyle/>
          <a:p>
            <a:r>
              <a:rPr lang="es-AR" sz="5400" dirty="0" err="1" smtClean="0"/>
              <a:t>Dynamic</a:t>
            </a:r>
            <a:r>
              <a:rPr lang="es-AR" sz="5400" dirty="0" smtClean="0"/>
              <a:t> </a:t>
            </a:r>
            <a:r>
              <a:rPr lang="es-AR" sz="5400" dirty="0" err="1" smtClean="0"/>
              <a:t>Encryption</a:t>
            </a:r>
            <a:endParaRPr lang="es-AR" sz="5400" dirty="0" smtClean="0"/>
          </a:p>
          <a:p>
            <a:r>
              <a:rPr lang="es-AR" sz="5400" dirty="0" smtClean="0"/>
              <a:t>(Protección de Contenido)</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 </a:t>
            </a:r>
          </a:p>
        </p:txBody>
      </p:sp>
      <p:sp>
        <p:nvSpPr>
          <p:cNvPr id="31" name="TextBox 30"/>
          <p:cNvSpPr txBox="1"/>
          <p:nvPr/>
        </p:nvSpPr>
        <p:spPr>
          <a:xfrm>
            <a:off x="3591687" y="4621152"/>
            <a:ext cx="1597809" cy="400110"/>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Key</a:t>
            </a: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p>
          <a:p>
            <a:endParaRPr lang="es-AR" sz="2000" dirty="0"/>
          </a:p>
          <a:p>
            <a:endParaRPr lang="es-AR" sz="2000" dirty="0"/>
          </a:p>
          <a:p>
            <a:r>
              <a:rPr lang="es-AR" sz="2000" dirty="0" smtClean="0">
                <a:solidFill>
                  <a:srgbClr val="0070C0"/>
                </a:solidFill>
              </a:rPr>
              <a:t>Quién debería usar este </a:t>
            </a:r>
            <a:r>
              <a:rPr lang="es-AR" sz="2000" dirty="0" err="1" smtClean="0">
                <a:solidFill>
                  <a:srgbClr val="0070C0"/>
                </a:solidFill>
              </a:rPr>
              <a:t>feature</a:t>
            </a:r>
            <a:r>
              <a:rPr lang="es-AR" sz="2000" dirty="0" smtClean="0">
                <a:solidFill>
                  <a:srgbClr val="0070C0"/>
                </a:soli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así que se confía que el cliente no se la pase a alguien más</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(CENC).</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a:solidFill>
                  <a:srgbClr val="0070C0"/>
                </a:solidFill>
                <a:latin typeface="+mj-lt"/>
              </a:rPr>
              <a:t>Quién debería usar este </a:t>
            </a:r>
            <a:r>
              <a:rPr lang="es-AR" sz="2000" dirty="0" err="1" smtClean="0">
                <a:solidFill>
                  <a:srgbClr val="0070C0"/>
                </a:solidFill>
                <a:latin typeface="+mj-lt"/>
              </a:rPr>
              <a:t>feature</a:t>
            </a:r>
            <a:r>
              <a:rPr lang="es-AR" sz="2000" dirty="0" smtClean="0">
                <a:solidFill>
                  <a:srgbClr val="0070C0"/>
                </a:soli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1933043"/>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023470"/>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2857226"/>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3846759"/>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135062"/>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err="1" smtClean="0">
                <a:solidFill>
                  <a:srgbClr val="0070C0"/>
                </a:solidFill>
              </a:rPr>
              <a:t>Definir</a:t>
            </a:r>
            <a:r>
              <a:rPr lang="en-US" sz="1632" dirty="0" smtClean="0">
                <a:solidFill>
                  <a:srgbClr val="0070C0"/>
                </a:solidFill>
              </a:rPr>
              <a:t>: </a:t>
            </a:r>
            <a:endParaRPr lang="en-US" sz="1632" dirty="0">
              <a:solidFill>
                <a:srgbClr val="0070C0"/>
              </a:solidFill>
            </a:endParaRPr>
          </a:p>
          <a:p>
            <a:pPr marL="291436" indent="-291436" defTabSz="932597">
              <a:buFont typeface="Arial" panose="020B0604020202020204" pitchFamily="34" charset="0"/>
              <a:buChar char="•"/>
            </a:pPr>
            <a:r>
              <a:rPr lang="en-US" sz="1632" dirty="0" smtClean="0">
                <a:solidFill>
                  <a:srgbClr val="0070C0"/>
                </a:solidFill>
              </a:rPr>
              <a:t>Content </a:t>
            </a:r>
            <a:r>
              <a:rPr lang="en-US" sz="1632" dirty="0">
                <a:solidFill>
                  <a:srgbClr val="0070C0"/>
                </a:solidFill>
              </a:rPr>
              <a:t>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a:p>
            <a:pPr marL="291483" indent="-291436" defTabSz="932597">
              <a:buFont typeface="Arial" panose="020B0604020202020204" pitchFamily="34" charset="0"/>
              <a:buChar char="•"/>
            </a:pPr>
            <a:r>
              <a:rPr lang="en-US" sz="1632" dirty="0">
                <a:solidFill>
                  <a:srgbClr val="0070C0"/>
                </a:solidFill>
              </a:rPr>
              <a:t>Asset Delivery Policy: Dynamic </a:t>
            </a:r>
            <a:r>
              <a:rPr lang="en-US" sz="1632" dirty="0" smtClean="0">
                <a:solidFill>
                  <a:srgbClr val="0070C0"/>
                </a:solidFill>
              </a:rPr>
              <a:t>Encryption</a:t>
            </a:r>
          </a:p>
        </p:txBody>
      </p:sp>
      <p:cxnSp>
        <p:nvCxnSpPr>
          <p:cNvPr id="11" name="Straight Arrow Connector 10"/>
          <p:cNvCxnSpPr>
            <a:stCxn id="5" idx="3"/>
            <a:endCxn id="6" idx="2"/>
          </p:cNvCxnSpPr>
          <p:nvPr/>
        </p:nvCxnSpPr>
        <p:spPr>
          <a:xfrm>
            <a:off x="1463317" y="3367937"/>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391390"/>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367937"/>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2857226"/>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401838"/>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1879" y="2312568"/>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2821371"/>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630591"/>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4743346"/>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4675791"/>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4821977"/>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4682772"/>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068693"/>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1933043"/>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610047"/>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086886"/>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109618"/>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123106"/>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372852"/>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grpSp>
        <p:nvGrpSpPr>
          <p:cNvPr id="41" name="Group 40"/>
          <p:cNvGrpSpPr/>
          <p:nvPr/>
        </p:nvGrpSpPr>
        <p:grpSpPr>
          <a:xfrm>
            <a:off x="503237" y="6413936"/>
            <a:ext cx="8934277" cy="457200"/>
            <a:chOff x="597779" y="6251329"/>
            <a:chExt cx="8934277" cy="457200"/>
          </a:xfrm>
        </p:grpSpPr>
        <p:pic>
          <p:nvPicPr>
            <p:cNvPr id="47" name="Picture 46">
              <a:hlinkClick r:id="rId9" action="ppaction://hlinksldjump"/>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53" name="Rectangle 52"/>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(básico)</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grpSp>
        <p:nvGrpSpPr>
          <p:cNvPr id="4" name="Group 3"/>
          <p:cNvGrpSpPr/>
          <p:nvPr/>
        </p:nvGrpSpPr>
        <p:grpSpPr>
          <a:xfrm>
            <a:off x="503237" y="6413936"/>
            <a:ext cx="8934277" cy="457200"/>
            <a:chOff x="597779" y="6251329"/>
            <a:chExt cx="8934277" cy="457200"/>
          </a:xfrm>
        </p:grpSpPr>
        <p:pic>
          <p:nvPicPr>
            <p:cNvPr id="5" name="Picture 4">
              <a:hlinkClick r:id="rId3" action="ppaction://hlinksldjump"/>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7" name="Rectangle 6"/>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80437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211262"/>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smtClean="0">
                <a:latin typeface="Segoe UI Light" pitchFamily="34" charset="0"/>
              </a:rPr>
              <a:t>Escala global</a:t>
            </a: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480221" y="6300786"/>
            <a:ext cx="8376816" cy="457200"/>
            <a:chOff x="597779" y="6251329"/>
            <a:chExt cx="8376816" cy="457200"/>
          </a:xfrm>
        </p:grpSpPr>
        <p:pic>
          <p:nvPicPr>
            <p:cNvPr id="10" name="Picture 9">
              <a:hlinkClick r:id="rId5" action="ppaction://hlinksldjump"/>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1" name="Rectangle 10"/>
            <p:cNvSpPr/>
            <p:nvPr/>
          </p:nvSpPr>
          <p:spPr>
            <a:xfrm>
              <a:off x="1060121" y="6272965"/>
              <a:ext cx="7914474" cy="400110"/>
            </a:xfrm>
            <a:prstGeom prst="rect">
              <a:avLst/>
            </a:prstGeom>
          </p:spPr>
          <p:txBody>
            <a:bodyPr wrap="none">
              <a:spAutoFit/>
            </a:bodyPr>
            <a:lstStyle/>
            <a:p>
              <a:r>
                <a:rPr lang="es-AR" sz="2000" dirty="0" smtClean="0">
                  <a:solidFill>
                    <a:srgbClr val="C00000"/>
                  </a:solidFill>
                  <a:latin typeface="Calibri" panose="020F0502020204030204" pitchFamily="34" charset="0"/>
                </a:rPr>
                <a:t>Live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r>
              <a:rPr lang="es-AR" sz="8800" dirty="0" smtClean="0">
                <a:solidFill>
                  <a:schemeClr val="tx1">
                    <a:lumMod val="75000"/>
                    <a:lumOff val="25000"/>
                  </a:schemeClr>
                </a:solidFill>
              </a:rPr>
              <a:t>Demos</a:t>
            </a:r>
            <a:br>
              <a:rPr lang="es-AR" sz="8800" dirty="0" smtClean="0">
                <a:solidFill>
                  <a:schemeClr val="tx1">
                    <a:lumMod val="75000"/>
                    <a:lumOff val="25000"/>
                  </a:schemeClr>
                </a:solidFill>
              </a:rPr>
            </a:br>
            <a:r>
              <a:rPr lang="en-US" sz="4400" dirty="0">
                <a:solidFill>
                  <a:schemeClr val="tx1">
                    <a:lumMod val="75000"/>
                    <a:lumOff val="25000"/>
                  </a:schemeClr>
                </a:solidFill>
              </a:rPr>
              <a:t>Video-on-Demand (VOD) </a:t>
            </a:r>
            <a:r>
              <a:rPr lang="en-US" sz="4400" dirty="0" smtClean="0">
                <a:solidFill>
                  <a:schemeClr val="tx1">
                    <a:lumMod val="75000"/>
                    <a:lumOff val="25000"/>
                  </a:schemeClr>
                </a:solidFill>
              </a:rPr>
              <a:t>workflow</a:t>
            </a:r>
            <a:r>
              <a:rPr lang="en-US" sz="4400" dirty="0">
                <a:solidFill>
                  <a:schemeClr val="tx1">
                    <a:lumMod val="75000"/>
                    <a:lumOff val="25000"/>
                  </a:schemeClr>
                </a:solidFill>
              </a:rPr>
              <a:t/>
            </a:r>
            <a:br>
              <a:rPr lang="en-US" sz="4400" dirty="0">
                <a:solidFill>
                  <a:schemeClr val="tx1">
                    <a:lumMod val="75000"/>
                    <a:lumOff val="25000"/>
                  </a:schemeClr>
                </a:solidFill>
              </a:rPr>
            </a:br>
            <a:r>
              <a:rPr lang="en-US" sz="4400" dirty="0">
                <a:solidFill>
                  <a:schemeClr val="tx1">
                    <a:lumMod val="75000"/>
                    <a:lumOff val="25000"/>
                  </a:schemeClr>
                </a:solidFill>
              </a:rPr>
              <a:t>Live Streaming </a:t>
            </a:r>
            <a:r>
              <a:rPr lang="en-US" sz="4400" dirty="0" smtClean="0">
                <a:solidFill>
                  <a:schemeClr val="tx1">
                    <a:lumMod val="75000"/>
                    <a:lumOff val="25000"/>
                  </a:schemeClr>
                </a:solidFill>
              </a:rPr>
              <a:t>workflow</a:t>
            </a:r>
            <a:endParaRPr lang="es-AR" sz="4400" dirty="0"/>
          </a:p>
        </p:txBody>
      </p:sp>
      <p:pic>
        <p:nvPicPr>
          <p:cNvPr id="4"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Permite </a:t>
            </a:r>
            <a:r>
              <a:rPr lang="es-AR" sz="2856" spc="-102" dirty="0" err="1" smtClean="0">
                <a:latin typeface="Segoe UI Light" pitchFamily="34" charset="0"/>
              </a:rPr>
              <a:t>extrar</a:t>
            </a:r>
            <a:r>
              <a:rPr lang="es-AR" sz="2856" spc="-102" dirty="0" smtClean="0">
                <a:latin typeface="Segoe UI Light" pitchFamily="34" charset="0"/>
              </a:rPr>
              <a:t> una porción de un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crear un sub-clip </a:t>
            </a:r>
            <a:r>
              <a:rPr lang="es-AR" sz="2856" spc="-102" dirty="0" err="1" smtClean="0">
                <a:latin typeface="Segoe UI Light" pitchFamily="34" charset="0"/>
              </a:rPr>
              <a:t>asset</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El nuevo sub-clip </a:t>
            </a:r>
            <a:r>
              <a:rPr lang="es-AR" sz="2856" spc="-102" dirty="0" err="1" smtClean="0">
                <a:latin typeface="Segoe UI Light" pitchFamily="34" charset="0"/>
              </a:rPr>
              <a:t>asset</a:t>
            </a:r>
            <a:r>
              <a:rPr lang="es-AR" sz="2856" spc="-102" dirty="0" smtClean="0">
                <a:latin typeface="Segoe UI Light" pitchFamily="34" charset="0"/>
              </a:rPr>
              <a:t> esta totalmente separado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es VOD</a:t>
            </a:r>
          </a:p>
          <a:p>
            <a:pPr lvl="1">
              <a:spcAft>
                <a:spcPts val="918"/>
              </a:spcAft>
            </a:pPr>
            <a:r>
              <a:rPr lang="es-AR" sz="2856" spc="-102" dirty="0" smtClean="0">
                <a:latin typeface="Segoe UI Light" pitchFamily="34" charset="0"/>
              </a:rPr>
              <a:t>Se puede aplicar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a:latin typeface="Segoe UI Light" pitchFamily="34" charset="0"/>
              </a:rPr>
              <a:t>Packaging</a:t>
            </a:r>
            <a:r>
              <a:rPr lang="es-AR" sz="2856" spc="-102" dirty="0">
                <a:latin typeface="Segoe UI Light" pitchFamily="34" charset="0"/>
              </a:rPr>
              <a:t> y </a:t>
            </a:r>
            <a:r>
              <a:rPr lang="es-AR" sz="2856" spc="-102" dirty="0" err="1">
                <a:latin typeface="Segoe UI Light" pitchFamily="34" charset="0"/>
              </a:rPr>
              <a:t>Dynamic</a:t>
            </a:r>
            <a:r>
              <a:rPr lang="es-AR" sz="2856" spc="-102" dirty="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al sub-clip </a:t>
            </a:r>
            <a:r>
              <a:rPr lang="es-AR" sz="2856" spc="-102" dirty="0" err="1" smtClean="0">
                <a:latin typeface="Segoe UI Light" pitchFamily="34" charset="0"/>
              </a:rPr>
              <a:t>asset</a:t>
            </a:r>
            <a:endParaRPr lang="es-AR" sz="2856" spc="-102" dirty="0">
              <a:latin typeface="Segoe UI Light" pitchFamily="34" charset="0"/>
            </a:endParaRPr>
          </a:p>
          <a:p>
            <a:pPr lvl="1">
              <a:spcAft>
                <a:spcPts val="918"/>
              </a:spcAft>
            </a:pPr>
            <a:r>
              <a:rPr lang="es-AR" sz="2856" spc="-102" dirty="0" smtClean="0">
                <a:latin typeface="Segoe UI Light" pitchFamily="34" charset="0"/>
              </a:rPr>
              <a:t>Soporte para cortes GOP-</a:t>
            </a:r>
            <a:r>
              <a:rPr lang="es-AR" sz="2856" spc="-102" dirty="0" err="1" smtClean="0">
                <a:latin typeface="Segoe UI Light" pitchFamily="34" charset="0"/>
              </a:rPr>
              <a:t>accurate</a:t>
            </a:r>
            <a:r>
              <a:rPr lang="es-AR" sz="2856" spc="-102" dirty="0" smtClean="0">
                <a:latin typeface="Segoe UI Light" pitchFamily="34" charset="0"/>
              </a:rPr>
              <a:t> (precisión a nivel de fragmento – rápido)</a:t>
            </a:r>
          </a:p>
          <a:p>
            <a:pPr lvl="1">
              <a:spcAft>
                <a:spcPts val="918"/>
              </a:spcAft>
            </a:pPr>
            <a:r>
              <a:rPr lang="es-AR" sz="2856" spc="-102" dirty="0" smtClean="0">
                <a:latin typeface="Segoe UI Light" pitchFamily="34" charset="0"/>
              </a:rPr>
              <a:t>Soporte para cortes </a:t>
            </a:r>
            <a:r>
              <a:rPr lang="es-AR" sz="2856" spc="-102" dirty="0" err="1" smtClean="0">
                <a:latin typeface="Segoe UI Light" pitchFamily="34" charset="0"/>
              </a:rPr>
              <a:t>frame-accurate</a:t>
            </a:r>
            <a:r>
              <a:rPr lang="es-AR" sz="2856" spc="-102" dirty="0" smtClean="0">
                <a:latin typeface="Segoe UI Light" pitchFamily="34" charset="0"/>
              </a:rPr>
              <a:t> (requiere </a:t>
            </a:r>
            <a:r>
              <a:rPr lang="es-AR" sz="2856" spc="-102" dirty="0" err="1" smtClean="0">
                <a:latin typeface="Segoe UI Light" pitchFamily="34" charset="0"/>
              </a:rPr>
              <a:t>transcoding</a:t>
            </a:r>
            <a:r>
              <a:rPr lang="es-AR" sz="2856" spc="-102" dirty="0" smtClean="0">
                <a:latin typeface="Segoe UI Light" pitchFamily="34" charset="0"/>
              </a:rPr>
              <a:t> – tarda más tiempo)</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3"/>
              </a:rPr>
              <a:t>http://azure.microsoft.com/blog/2015/04/14/dynamic-manifests-and-rendered-sub-clips</a:t>
            </a:r>
            <a:r>
              <a:rPr lang="es-AR" sz="2856" spc="-102" dirty="0" smtClean="0">
                <a:latin typeface="Segoe UI Light" pitchFamily="34" charset="0"/>
                <a:hlinkClick r:id="rId3"/>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4" name="Rectangle 3"/>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5"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Ejemplos: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par>
                                <p:cTn id="139" presetID="10" presetClass="entr" presetSubtype="0" fill="hold" nodeType="withEffect">
                                  <p:stCondLst>
                                    <p:cond delay="0"/>
                                  </p:stCondLst>
                                  <p:childTnLst>
                                    <p:set>
                                      <p:cBhvr>
                                        <p:cTn id="140" dur="1" fill="hold">
                                          <p:stCondLst>
                                            <p:cond delay="0"/>
                                          </p:stCondLst>
                                        </p:cTn>
                                        <p:tgtEl>
                                          <p:spTgt spid="73"/>
                                        </p:tgtEl>
                                        <p:attrNameLst>
                                          <p:attrName>style.visibility</p:attrName>
                                        </p:attrNameLst>
                                      </p:cBhvr>
                                      <p:to>
                                        <p:strVal val="visible"/>
                                      </p:to>
                                    </p:set>
                                    <p:animEffect transition="in" filter="fade">
                                      <p:cBhvr>
                                        <p:cTn id="141" dur="500"/>
                                        <p:tgtEl>
                                          <p:spTgt spid="73"/>
                                        </p:tgtEl>
                                      </p:cBhvr>
                                    </p:animEffect>
                                  </p:childTnLst>
                                </p:cTn>
                              </p:par>
                              <p:par>
                                <p:cTn id="142" presetID="10" presetClass="entr" presetSubtype="0" fill="hold" nodeType="with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fade">
                                      <p:cBhvr>
                                        <p:cTn id="144" dur="500"/>
                                        <p:tgtEl>
                                          <p:spTgt spid="74"/>
                                        </p:tgtEl>
                                      </p:cBhvr>
                                    </p:animEffect>
                                  </p:childTnLst>
                                </p:cTn>
                              </p:par>
                              <p:par>
                                <p:cTn id="145" presetID="10" presetClass="entr" presetSubtype="0" fill="hold" nodeType="with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fade">
                                      <p:cBhvr>
                                        <p:cTn id="147" dur="500"/>
                                        <p:tgtEl>
                                          <p:spTgt spid="75"/>
                                        </p:tgtEl>
                                      </p:cBhvr>
                                    </p:animEffect>
                                  </p:childTnLst>
                                </p:cTn>
                              </p:par>
                              <p:par>
                                <p:cTn id="148" presetID="10" presetClass="entr" presetSubtype="0" fill="hold"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fade">
                                      <p:cBhvr>
                                        <p:cTn id="150" dur="500"/>
                                        <p:tgtEl>
                                          <p:spTgt spid="77"/>
                                        </p:tgtEl>
                                      </p:cBhvr>
                                    </p:animEffect>
                                  </p:childTnLst>
                                </p:cTn>
                              </p:par>
                              <p:par>
                                <p:cTn id="151" presetID="10" presetClass="entr" presetSubtype="0" fill="hold" nodeType="with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fade">
                                      <p:cBhvr>
                                        <p:cTn id="153" dur="500"/>
                                        <p:tgtEl>
                                          <p:spTgt spid="7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fade">
                                      <p:cBhvr>
                                        <p:cTn id="156" dur="500"/>
                                        <p:tgtEl>
                                          <p:spTgt spid="86"/>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87"/>
                                        </p:tgtEl>
                                        <p:attrNameLst>
                                          <p:attrName>style.visibility</p:attrName>
                                        </p:attrNameLst>
                                      </p:cBhvr>
                                      <p:to>
                                        <p:strVal val="visible"/>
                                      </p:to>
                                    </p:set>
                                    <p:animEffect transition="in" filter="fade">
                                      <p:cBhvr>
                                        <p:cTn id="159" dur="500"/>
                                        <p:tgtEl>
                                          <p:spTgt spid="8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88"/>
                                        </p:tgtEl>
                                        <p:attrNameLst>
                                          <p:attrName>style.visibility</p:attrName>
                                        </p:attrNameLst>
                                      </p:cBhvr>
                                      <p:to>
                                        <p:strVal val="visible"/>
                                      </p:to>
                                    </p:set>
                                    <p:animEffect transition="in" filter="fade">
                                      <p:cBhvr>
                                        <p:cTn id="162" dur="500"/>
                                        <p:tgtEl>
                                          <p:spTgt spid="88"/>
                                        </p:tgtEl>
                                      </p:cBhvr>
                                    </p:animEffect>
                                  </p:childTnLst>
                                </p:cTn>
                              </p:par>
                              <p:par>
                                <p:cTn id="163" presetID="10" presetClass="entr" presetSubtype="0"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fade">
                                      <p:cBhvr>
                                        <p:cTn id="165" dur="500"/>
                                        <p:tgtEl>
                                          <p:spTgt spid="89"/>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6"/>
                                        </p:tgtEl>
                                        <p:attrNameLst>
                                          <p:attrName>style.visibility</p:attrName>
                                        </p:attrNameLst>
                                      </p:cBhvr>
                                      <p:to>
                                        <p:strVal val="visible"/>
                                      </p:to>
                                    </p:set>
                                    <p:animEffect transition="in" filter="fade">
                                      <p:cBhvr>
                                        <p:cTn id="170" dur="500"/>
                                        <p:tgtEl>
                                          <p:spTgt spid="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2"/>
                                        </p:tgtEl>
                                        <p:attrNameLst>
                                          <p:attrName>style.visibility</p:attrName>
                                        </p:attrNameLst>
                                      </p:cBhvr>
                                      <p:to>
                                        <p:strVal val="visible"/>
                                      </p:to>
                                    </p:set>
                                    <p:animEffect transition="in" filter="fade">
                                      <p:cBhvr>
                                        <p:cTn id="175" dur="500"/>
                                        <p:tgtEl>
                                          <p:spTgt spid="1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
                                        </p:tgtEl>
                                        <p:attrNameLst>
                                          <p:attrName>style.visibility</p:attrName>
                                        </p:attrNameLst>
                                      </p:cBhvr>
                                      <p:to>
                                        <p:strVal val="visible"/>
                                      </p:to>
                                    </p:set>
                                    <p:animEffect transition="in" filter="fade">
                                      <p:cBhvr>
                                        <p:cTn id="184" dur="500"/>
                                        <p:tgtEl>
                                          <p:spTgt spid="14"/>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10" presetClass="entr" presetSubtype="0" fill="hold"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500"/>
                                        <p:tgtEl>
                                          <p:spTgt spid="45"/>
                                        </p:tgtEl>
                                      </p:cBhvr>
                                    </p:animEffect>
                                  </p:childTnLst>
                                </p:cTn>
                              </p:par>
                              <p:par>
                                <p:cTn id="193" presetID="10" presetClass="entr" presetSubtype="0" fill="hold" nodeType="with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fade">
                                      <p:cBhvr>
                                        <p:cTn id="195" dur="500"/>
                                        <p:tgtEl>
                                          <p:spTgt spid="48"/>
                                        </p:tgtEl>
                                      </p:cBhvr>
                                    </p:animEffect>
                                  </p:childTnLst>
                                </p:cTn>
                              </p:par>
                              <p:par>
                                <p:cTn id="196" presetID="10" presetClass="entr" presetSubtype="0" fill="hold" nodeType="with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500"/>
                                        <p:tgtEl>
                                          <p:spTgt spid="51"/>
                                        </p:tgtEl>
                                      </p:cBhvr>
                                    </p:animEffect>
                                  </p:childTnLst>
                                </p:cTn>
                              </p:par>
                              <p:par>
                                <p:cTn id="199" presetID="10" presetClass="entr" presetSubtype="0" fill="hold" nodeType="withEffect">
                                  <p:stCondLst>
                                    <p:cond delay="0"/>
                                  </p:stCondLst>
                                  <p:childTnLst>
                                    <p:set>
                                      <p:cBhvr>
                                        <p:cTn id="200" dur="1" fill="hold">
                                          <p:stCondLst>
                                            <p:cond delay="0"/>
                                          </p:stCondLst>
                                        </p:cTn>
                                        <p:tgtEl>
                                          <p:spTgt spid="56"/>
                                        </p:tgtEl>
                                        <p:attrNameLst>
                                          <p:attrName>style.visibility</p:attrName>
                                        </p:attrNameLst>
                                      </p:cBhvr>
                                      <p:to>
                                        <p:strVal val="visible"/>
                                      </p:to>
                                    </p:set>
                                    <p:animEffect transition="in" filter="fade">
                                      <p:cBhvr>
                                        <p:cTn id="201" dur="500"/>
                                        <p:tgtEl>
                                          <p:spTgt spid="56"/>
                                        </p:tgtEl>
                                      </p:cBhvr>
                                    </p:animEffect>
                                  </p:childTnLst>
                                </p:cTn>
                              </p:par>
                              <p:par>
                                <p:cTn id="202" presetID="10" presetClass="entr" presetSubtype="0" fill="hold"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fade">
                                      <p:cBhvr>
                                        <p:cTn id="204" dur="500"/>
                                        <p:tgtEl>
                                          <p:spTgt spid="60"/>
                                        </p:tgtEl>
                                      </p:cBhvr>
                                    </p:animEffect>
                                  </p:childTnLst>
                                </p:cTn>
                              </p:par>
                              <p:par>
                                <p:cTn id="205" presetID="10" presetClass="entr" presetSubtype="0" fill="hold" nodeType="withEffect">
                                  <p:stCondLst>
                                    <p:cond delay="0"/>
                                  </p:stCondLst>
                                  <p:childTnLst>
                                    <p:set>
                                      <p:cBhvr>
                                        <p:cTn id="206" dur="1" fill="hold">
                                          <p:stCondLst>
                                            <p:cond delay="0"/>
                                          </p:stCondLst>
                                        </p:cTn>
                                        <p:tgtEl>
                                          <p:spTgt spid="64"/>
                                        </p:tgtEl>
                                        <p:attrNameLst>
                                          <p:attrName>style.visibility</p:attrName>
                                        </p:attrNameLst>
                                      </p:cBhvr>
                                      <p:to>
                                        <p:strVal val="visible"/>
                                      </p:to>
                                    </p:set>
                                    <p:animEffect transition="in" filter="fade">
                                      <p:cBhvr>
                                        <p:cTn id="207" dur="500"/>
                                        <p:tgtEl>
                                          <p:spTgt spid="64"/>
                                        </p:tgtEl>
                                      </p:cBhvr>
                                    </p:animEffect>
                                  </p:childTnLst>
                                </p:cTn>
                              </p:par>
                              <p:par>
                                <p:cTn id="208" presetID="10" presetClass="entr" presetSubtype="0" fill="hold" nodeType="with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fade">
                                      <p:cBhvr>
                                        <p:cTn id="210" dur="500"/>
                                        <p:tgtEl>
                                          <p:spTgt spid="68"/>
                                        </p:tgtEl>
                                      </p:cBhvr>
                                    </p:animEffect>
                                  </p:childTnLst>
                                </p:cTn>
                              </p:par>
                              <p:par>
                                <p:cTn id="211" presetID="10" presetClass="entr" presetSubtype="0" fill="hold" nodeType="withEffect">
                                  <p:stCondLst>
                                    <p:cond delay="0"/>
                                  </p:stCondLst>
                                  <p:childTnLst>
                                    <p:set>
                                      <p:cBhvr>
                                        <p:cTn id="212" dur="1" fill="hold">
                                          <p:stCondLst>
                                            <p:cond delay="0"/>
                                          </p:stCondLst>
                                        </p:cTn>
                                        <p:tgtEl>
                                          <p:spTgt spid="79"/>
                                        </p:tgtEl>
                                        <p:attrNameLst>
                                          <p:attrName>style.visibility</p:attrName>
                                        </p:attrNameLst>
                                      </p:cBhvr>
                                      <p:to>
                                        <p:strVal val="visible"/>
                                      </p:to>
                                    </p:set>
                                    <p:animEffect transition="in" filter="fade">
                                      <p:cBhvr>
                                        <p:cTn id="2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AZR549_Yan</Template>
  <TotalTime>13370</TotalTime>
  <Words>2054</Words>
  <Application>Microsoft Office PowerPoint</Application>
  <PresentationFormat>Custom</PresentationFormat>
  <Paragraphs>336</Paragraphs>
  <Slides>30</Slides>
  <Notes>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 Video-on-Demand (VOD) workflow Live Streaming workflow</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70</cp:revision>
  <dcterms:created xsi:type="dcterms:W3CDTF">2013-06-17T21:52:45Z</dcterms:created>
  <dcterms:modified xsi:type="dcterms:W3CDTF">2015-04-27T18:27:31Z</dcterms:modified>
</cp:coreProperties>
</file>